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Oswald ExtraLight"/>
      <p:regular r:id="rId14"/>
      <p:bold r:id="rId15"/>
    </p:embeddedFont>
    <p:embeddedFont>
      <p:font typeface="Bebas Neu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ExtraLight-bold.fntdata"/><Relationship Id="rId14" Type="http://schemas.openxmlformats.org/officeDocument/2006/relationships/font" Target="fonts/OswaldExtraLight-regular.fntdata"/><Relationship Id="rId16" Type="http://schemas.openxmlformats.org/officeDocument/2006/relationships/font" Target="fonts/Bebas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education.nationalgeographic.org/resource/deforestation/" TargetMode="External"/><Relationship Id="rId3" Type="http://schemas.openxmlformats.org/officeDocument/2006/relationships/hyperlink" Target="https://earthobservatory.nasa.gov/features/Deforestation/deforestation_update3.php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earthday.org/reforestation-fact-sheet/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2a0f0541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2a0f05414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2a0f05414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“</a:t>
            </a:r>
            <a:r>
              <a:rPr lang="en"/>
              <a:t>Earth Day 1970 Part 1: Intro (CBS News with Walter Cronkite)”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− 3:20</a:t>
            </a:r>
            <a:endParaRPr/>
          </a:p>
        </p:txBody>
      </p:sp>
      <p:sp>
        <p:nvSpPr>
          <p:cNvPr id="71" name="Google Shape;71;g32a0f054149_0_1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3e597c048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National Geographic Education: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https://education.nationalgeographic.org/resource/deforestation/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NASA Earth Observatory: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https://earthobservatory.nasa.gov/features/Deforestation/deforestation_update3.php</a:t>
            </a:r>
            <a:endParaRPr/>
          </a:p>
        </p:txBody>
      </p:sp>
      <p:sp>
        <p:nvSpPr>
          <p:cNvPr id="80" name="Google Shape;80;g33e597c0481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e597c0481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National Geographic “Climate 101: Deforestation”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− 2:48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Woodland Trust “How trees capture and store carbon”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− 2:29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8" name="Google Shape;88;g33e597c0481_1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3e597c0481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Earth Day Reforestation Fact Sheet: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https://www.earthday.org/reforestation-fact-sheet/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Woodland Trust “How trees capture and store carbon”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− 2:29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g33e597c0481_1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3e597c048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Earth Day 1970 Part 1: Intro (CBS News with Walter Cronkite)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− 3:20</a:t>
            </a:r>
            <a:endParaRPr/>
          </a:p>
        </p:txBody>
      </p:sp>
      <p:sp>
        <p:nvSpPr>
          <p:cNvPr id="105" name="Google Shape;105;g33e597c0481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e597c0481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WWF Australia</a:t>
            </a:r>
            <a:r>
              <a:rPr lang="en">
                <a:solidFill>
                  <a:schemeClr val="dk1"/>
                </a:solidFill>
              </a:rPr>
              <a:t> “Tree-Planting Drones”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− 2:20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Woodland Trust “How trees capture and store carbon”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− 2:29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3" name="Google Shape;113;g33e597c0481_1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3e597c0481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Woodland Trust “How trees capture and store carbon”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Video length − 2:29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1" name="Google Shape;121;g33e597c0481_1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_4">
  <p:cSld name="Title and Content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759529" y="547007"/>
            <a:ext cx="5108700" cy="78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bas Neue"/>
              <a:buNone/>
              <a:defRPr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1976058" y="1630064"/>
            <a:ext cx="66756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2pPr>
            <a:lvl3pPr indent="-32385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_8">
  <p:cSld name="Title and Content_8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2037230" y="503304"/>
            <a:ext cx="6847800" cy="74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Bebas Neue"/>
              <a:buNone/>
              <a:defRPr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2037230" y="1369218"/>
            <a:ext cx="6847800" cy="3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▪"/>
              <a:defRPr b="0" i="0">
                <a:solidFill>
                  <a:schemeClr val="dk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>
                <a:solidFill>
                  <a:schemeClr val="dk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2pPr>
            <a:lvl3pPr indent="-32385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▪"/>
              <a:defRPr b="0" i="0">
                <a:solidFill>
                  <a:schemeClr val="dk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>
                <a:solidFill>
                  <a:schemeClr val="dk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▪"/>
              <a:defRPr b="0" i="0">
                <a:solidFill>
                  <a:schemeClr val="dk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_5">
  <p:cSld name="Title and Content_5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628650" y="87120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ts val="4500"/>
              <a:buFont typeface="Bebas Neue"/>
              <a:buNone/>
              <a:defRPr sz="4500">
                <a:solidFill>
                  <a:srgbClr val="99CC67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628650" y="1613648"/>
            <a:ext cx="7891500" cy="32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2pPr>
            <a:lvl3pPr indent="-32385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▪"/>
              <a:defRPr b="0" i="0">
                <a:solidFill>
                  <a:schemeClr val="lt1"/>
                </a:solidFill>
                <a:latin typeface="Oswald ExtraLight"/>
                <a:ea typeface="Oswald ExtraLight"/>
                <a:cs typeface="Oswald ExtraLight"/>
                <a:sym typeface="Oswald ExtraLight"/>
              </a:defRPr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hyperlink" Target="http://www.youtube.com/watch?v=WbwC281uzUs" TargetMode="External"/><Relationship Id="rId6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hyperlink" Target="http://www.youtube.com/watch?v=Ic-J6hcSKa8" TargetMode="External"/><Relationship Id="rId6" Type="http://schemas.openxmlformats.org/officeDocument/2006/relationships/image" Target="../media/image2.jpg"/><Relationship Id="rId7" Type="http://schemas.openxmlformats.org/officeDocument/2006/relationships/hyperlink" Target="http://www.youtube.com/watch?v=vJY3DTaE0sI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hyperlink" Target="http://www.youtube.com/watch?v=7C7-uvmSG6Y" TargetMode="External"/><Relationship Id="rId6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3C78D8"/>
            </a:gs>
            <a:gs pos="100000">
              <a:srgbClr val="1155CC"/>
            </a:gs>
          </a:gsLst>
          <a:lin ang="5400012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/>
          <p:nvPr/>
        </p:nvSpPr>
        <p:spPr>
          <a:xfrm>
            <a:off x="218575" y="69250"/>
            <a:ext cx="8799300" cy="9972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000000"/>
          </a:solidFill>
          <a:ln cap="flat" cmpd="sng" w="9525">
            <a:solidFill>
              <a:srgbClr val="3030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6"/>
          <p:cNvSpPr txBox="1"/>
          <p:nvPr/>
        </p:nvSpPr>
        <p:spPr>
          <a:xfrm>
            <a:off x="3012375" y="176800"/>
            <a:ext cx="6005400" cy="7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99CC67"/>
                </a:solidFill>
                <a:latin typeface="Bebas Neue"/>
                <a:ea typeface="Bebas Neue"/>
                <a:cs typeface="Bebas Neue"/>
                <a:sym typeface="Bebas Neue"/>
              </a:rPr>
              <a:t>Branching Out: Reforestation</a:t>
            </a:r>
            <a:endParaRPr sz="4600">
              <a:solidFill>
                <a:srgbClr val="99CC67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65" name="Google Shape;6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625" y="213106"/>
            <a:ext cx="2278450" cy="70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6" title="world-map-hi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" y="1142650"/>
            <a:ext cx="5864525" cy="394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62975" y="953500"/>
            <a:ext cx="3104727" cy="3104727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56100" y="3727150"/>
            <a:ext cx="9031800" cy="1335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3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Have you ever celebrated Earth Day before? Do you know its history?</a:t>
            </a:r>
            <a:endParaRPr b="1" sz="3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ct val="100000"/>
              <a:buFont typeface="Bebas Neue"/>
              <a:buNone/>
            </a:pPr>
            <a:r>
              <a:rPr lang="en"/>
              <a:t>What is Earth Day?</a:t>
            </a:r>
            <a:endParaRPr/>
          </a:p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311700" y="980725"/>
            <a:ext cx="8603400" cy="15909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Earth Day is celebrated on April 22</a:t>
            </a:r>
            <a:r>
              <a:rPr baseline="30000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was first celebrated in 1970. Activist John McConnell was the first person to propose a day to “honor the Earth” and to bring awareness to the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movement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7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earthweek1970.org - Original broadcast of CBS News Special Report with Walter Cronkite about the first Earth Day, 1970.  Also known as Earth Week 1970." id="77" name="Google Shape;77;p17" title="Earth Day 1970 Part 1: Intro (CBS News with Walter Cronkite)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62750" y="2571625"/>
            <a:ext cx="4301289" cy="241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ct val="100000"/>
              <a:buFont typeface="Bebas Neue"/>
              <a:buNone/>
            </a:pPr>
            <a:r>
              <a:rPr lang="en"/>
              <a:t>Deforestation</a:t>
            </a:r>
            <a:endParaRPr/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980725"/>
            <a:ext cx="8698200" cy="3933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many issues contributing to Earth’s </a:t>
            </a: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crisis including plastics in the ocean, species decline, and what we’ll be exploring today, </a:t>
            </a:r>
            <a:r>
              <a:rPr b="1"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deforestation</a:t>
            </a: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forest is a large area of land primarily covered by trees. </a:t>
            </a:r>
            <a:r>
              <a:rPr b="1"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Deforestation</a:t>
            </a: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the clearing of forests by either humans or natural causes such as wildfires, droughts, and pests.</a:t>
            </a:r>
            <a:endParaRPr sz="2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of the reasons for intentional </a:t>
            </a:r>
            <a:r>
              <a:rPr b="1"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deforestation</a:t>
            </a: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are agricultural expansion, logging, mining, and urbanization.</a:t>
            </a:r>
            <a:endParaRPr sz="2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Deforestation</a:t>
            </a: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occurs all over the world but today, the</a:t>
            </a:r>
            <a:b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2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greatest amount is occurring in tropical rainforests.</a:t>
            </a:r>
            <a:endParaRPr sz="22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8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ts val="4050"/>
              <a:buFont typeface="Bebas Neue"/>
              <a:buNone/>
            </a:pPr>
            <a:r>
              <a:rPr lang="en" sz="3800"/>
              <a:t>How does deforestation affect earth?</a:t>
            </a:r>
            <a:endParaRPr sz="3800"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9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orests cover about 30% of the planet, but deforestation is clearing these essential habitats on a massive scale. What is deforestation? Find out the causes, effects, and solutions to deforestation.&#10;➡ Subscribe: http://bit.ly/NatGeoSubscribe&#10;&#10;About National Geographic:&#10;National Geographic is the world's premium destination for science, exploration, and adventure. Through their world-class scientists, photographers, journalists, and filmmakers, Nat Geo gets you closer to the stories that matter and past the edge of what's possible.&#10;&#10;Get More National Geographic:&#10;Official Site: http://bit.ly/NatGeoOfficialSite&#10;Facebook: http://bit.ly/FBNatGeo&#10;Twitter: http://bit.ly/NatGeoTwitter&#10;Instagram: http://bit.ly/NatGeoInsta&#10;&#10;Read more in &quot;Deforestation explained&quot;&#10;https://on.natgeo.com/2FTAeZ8&#10;&#10;Climate 101: Deforestation | National Geographic &#10;https://youtu.be/Ic-J6hcSKa8&#10;&#10;National Geographic&#10;https://www.youtube.com/natgeo" id="93" name="Google Shape;93;p19" title="Climate 101: Deforestation | National Geographic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200" y="1359146"/>
            <a:ext cx="4419600" cy="2486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ods and trees are one of the best ways to capture and store atmospheric carbon. But how do they do it? Here's the science made simple.&#10;&#10;Take a journey into the leaf of a tree with our animation and discover how they capture and store carbon. &#10;&#10;#climatechange #WoodlandTrust #carbonfootprint&#10;&#10;https://www.woodlandtrust.org.uk/climate-change/" id="94" name="Google Shape;94;p19" title="How trees capture and store carbon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72000" y="1359146"/>
            <a:ext cx="4419600" cy="248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0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980725"/>
            <a:ext cx="8548200" cy="3933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Reforestation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the process of rebuilding forests by planting and growing trees in areas of land.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Traditionally, </a:t>
            </a:r>
            <a:r>
              <a:rPr b="1"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reforestation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efforts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been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done by hand. However, drones are now becoming a viable option to plant trees more efficiently and in areas that are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inaccessible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humans.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Drones 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equipped</a:t>
            </a: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sensors are also able to monitor</a:t>
            </a:r>
            <a:b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growth and health of trees after they are planted.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ct val="100000"/>
              <a:buFont typeface="Bebas Neue"/>
              <a:buNone/>
            </a:pPr>
            <a:r>
              <a:rPr lang="en"/>
              <a:t>Reforestation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/>
        </p:nvSpPr>
        <p:spPr>
          <a:xfrm>
            <a:off x="311700" y="445025"/>
            <a:ext cx="2401200" cy="1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320">
                <a:solidFill>
                  <a:srgbClr val="99CC67"/>
                </a:solidFill>
                <a:latin typeface="Bebas Neue"/>
                <a:ea typeface="Bebas Neue"/>
                <a:cs typeface="Bebas Neue"/>
                <a:sym typeface="Bebas Neue"/>
              </a:rPr>
              <a:t>The Engineering Design Process</a:t>
            </a:r>
            <a:endParaRPr sz="3320">
              <a:solidFill>
                <a:srgbClr val="99CC67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08" name="Google Shape;108;p21"/>
          <p:cNvSpPr txBox="1"/>
          <p:nvPr/>
        </p:nvSpPr>
        <p:spPr>
          <a:xfrm>
            <a:off x="311700" y="1418925"/>
            <a:ext cx="2772600" cy="35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Let’s look at a variation of what is called the Engineering Design Process (EDP) which is a series of steps used by engineers to solve problems.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109" name="Google Shape;109;p21"/>
          <p:cNvSpPr/>
          <p:nvPr/>
        </p:nvSpPr>
        <p:spPr>
          <a:xfrm>
            <a:off x="3459675" y="605050"/>
            <a:ext cx="5299200" cy="42570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 rotWithShape="1">
          <a:blip r:embed="rId3">
            <a:alphaModFix/>
          </a:blip>
          <a:srcRect b="4333" l="9015" r="13931" t="6500"/>
          <a:stretch/>
        </p:blipFill>
        <p:spPr>
          <a:xfrm>
            <a:off x="3595050" y="753925"/>
            <a:ext cx="5028449" cy="389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2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ct val="100000"/>
              <a:buFont typeface="Bebas Neue"/>
              <a:buNone/>
            </a:pPr>
            <a:r>
              <a:rPr lang="en"/>
              <a:t>Case Study</a:t>
            </a:r>
            <a:endParaRPr/>
          </a:p>
        </p:txBody>
      </p:sp>
      <p:pic>
        <p:nvPicPr>
          <p:cNvPr descr="WWF-Australia is exploring new and innovative ways to help #RegenerateAustralia and work Towards 2 Billion Trees... including using drones to plant koala food trees!&#10;&#10;AirSeed Technologies demonstrate their seed-dispersing drones and explain how it all works.&#10;&#10;Find out more: https://wwfau.org/3mROEx9&#10;&#10;– &#10; &#10;MORE FROM WWF-AUSTRALIA &#10; &#10;SOCIAL: &#10;Facebook... ►https://www.facebook.com/wwfaustralia/ &#10;Instagram.. ► https://www.instagram.com/wwf_australia/ &#10;Twitter........ ► https://twitter.com/WWF_Australia/ &#10; &#10;WEBSITE: &#10;https://www.wwf.org.au/ &#10; &#10;SUBSCRIBE TO OUR CHANNEL: &#10;https://www.youtube.com/subscription_center?add_user=wwfaustralia &#10; &#10;–  &#10; &#10;ABOUT WWF-AUSTRALIA: &#10;WWF has a long and proud history. We've been a leading voice for nature for more than half a century,. As the seventh largest member of the WWF Network, WWF-Australia has a challenging brief. We're striving to conserve biodiversity in Australia and throughout the Oceania region. It's a big task and not one we can tackle alone. But together we can." id="118" name="Google Shape;118;p22" title="Tree-Planting Drones 🌳🌱 | WWF-Australia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1638" y="978151"/>
            <a:ext cx="7166825" cy="403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00"/>
            </a:gs>
            <a:gs pos="100000">
              <a:srgbClr val="274E13"/>
            </a:gs>
          </a:gsLst>
          <a:lin ang="5400012" scaled="0"/>
        </a:gra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02726" y="230250"/>
            <a:ext cx="1912374" cy="5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3" title="eart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3000" y="4073041"/>
            <a:ext cx="852100" cy="84073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230259"/>
            <a:ext cx="78867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9CC67"/>
              </a:buClr>
              <a:buSzPct val="100000"/>
              <a:buFont typeface="Bebas Neue"/>
              <a:buNone/>
            </a:pPr>
            <a:r>
              <a:rPr lang="en"/>
              <a:t>Activity Scenario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980725"/>
            <a:ext cx="8759700" cy="3933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Hopper is planting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melaleuca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eucalyptus shrubs in a 10</a:t>
            </a:r>
            <a:r>
              <a:rPr lang="en" sz="2000">
                <a:solidFill>
                  <a:srgbClr val="ECECEC"/>
                </a:solidFill>
                <a:highlight>
                  <a:srgbClr val="101218"/>
                </a:highlight>
                <a:latin typeface="Arial"/>
                <a:ea typeface="Arial"/>
                <a:cs typeface="Arial"/>
                <a:sym typeface="Arial"/>
              </a:rPr>
              <a:t>′ ×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" sz="2000">
                <a:solidFill>
                  <a:srgbClr val="ECECEC"/>
                </a:solidFill>
                <a:highlight>
                  <a:srgbClr val="101218"/>
                </a:highlight>
                <a:latin typeface="Arial"/>
                <a:ea typeface="Arial"/>
                <a:cs typeface="Arial"/>
                <a:sym typeface="Arial"/>
              </a:rPr>
              <a:t>′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of land affected by wildfires in Australia. These shrub species should be planted in alternating rows with the greatest numbers of seeds possible to ensure biodiversity.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optimal health and growth of these species, plant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▪"/>
            </a:pP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melaleuca seeds at least 2.5 feet away from other seeds,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▪"/>
            </a:pP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eucalyptus seeds at least 5 feet away from other seeds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will code Hopper to fly and hover at each location where you wish to plant a seed. Hopper can only carry one seed species at a time so Hopper will need to land back on the landing pad to fill up on seed. For future reference when monitoring the growth of the shrubs, you will mark</a:t>
            </a:r>
            <a:b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the coordinates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you planted each seed in Quadrant I</a:t>
            </a:r>
            <a:b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a Cartesian plane.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