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Bebas Neue" panose="020B0606020202050201" pitchFamily="34" charset="0"/>
      <p:regular r:id="rId14"/>
    </p:embeddedFont>
    <p:embeddedFont>
      <p:font typeface="Oswald ExtraLight" panose="00000300000000000000" pitchFamily="50"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32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1794EBF6-FDB3-43D3-95E9-4A3BBD61E2D4}"/>
    <pc:docChg chg="undo custSel modSld">
      <pc:chgData name="Rachel Gardner" userId="7bbccd6f358364ac" providerId="LiveId" clId="{1794EBF6-FDB3-43D3-95E9-4A3BBD61E2D4}" dt="2025-07-17T14:45:22.207" v="1" actId="20577"/>
      <pc:docMkLst>
        <pc:docMk/>
      </pc:docMkLst>
      <pc:sldChg chg="modSp mod">
        <pc:chgData name="Rachel Gardner" userId="7bbccd6f358364ac" providerId="LiveId" clId="{1794EBF6-FDB3-43D3-95E9-4A3BBD61E2D4}" dt="2025-07-17T14:45:22.207" v="1" actId="20577"/>
        <pc:sldMkLst>
          <pc:docMk/>
          <pc:sldMk cId="0" sldId="257"/>
        </pc:sldMkLst>
        <pc:spChg chg="mod">
          <ac:chgData name="Rachel Gardner" userId="7bbccd6f358364ac" providerId="LiveId" clId="{1794EBF6-FDB3-43D3-95E9-4A3BBD61E2D4}" dt="2025-07-17T14:45:22.207" v="1" actId="20577"/>
          <ac:spMkLst>
            <pc:docMk/>
            <pc:sldMk cId="0" sldId="257"/>
            <ac:spMk id="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ongisland.news12.com/drones-to-patrol-state-park-beaches-for-sharks-and-swimmer-safety-july-4-weeke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arkstewards.org/shark-week-202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c/OceanSchool%C3%89coledel-Oc%C3%A9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youtube.com/watch?v=7jst8Qbhzl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9qvHgMqyQz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sulb.edu/shark-lab"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sbbNLMozDSo"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MyblrHgMGP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sulb.edu/news/article/dr-chris-lowe-adds-new-arsenal-his-study-of-shark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2tJ3PXNkvQ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44b44deab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44b44deab1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a7e228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News 12 Long Island: </a:t>
            </a:r>
            <a:r>
              <a:rPr lang="en" u="sng">
                <a:solidFill>
                  <a:schemeClr val="hlink"/>
                </a:solidFill>
                <a:hlinkClick r:id="rId3"/>
              </a:rPr>
              <a:t>https://longisland.news12.com/drones-to-patrol-state-park-beaches-for-sharks-and-swimmer-safety-july-4-weekend</a:t>
            </a:r>
            <a:endParaRPr/>
          </a:p>
        </p:txBody>
      </p:sp>
      <p:sp>
        <p:nvSpPr>
          <p:cNvPr id="132" name="Google Shape;132;g35f3a7e2281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a7e228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41" name="Google Shape;141;g35f3a7e2281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2a0f05414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Shark Stewards: </a:t>
            </a:r>
            <a:r>
              <a:rPr lang="en" u="sng">
                <a:solidFill>
                  <a:schemeClr val="hlink"/>
                </a:solidFill>
                <a:hlinkClick r:id="rId3"/>
              </a:rPr>
              <a:t>https://sharkstewards.org/shark-week-2023/</a:t>
            </a:r>
            <a:endParaRPr/>
          </a:p>
        </p:txBody>
      </p:sp>
      <p:sp>
        <p:nvSpPr>
          <p:cNvPr id="71" name="Google Shape;71;g32a0f05414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e17e242c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rgbClr val="0F0F0F"/>
                </a:solidFill>
                <a:highlight>
                  <a:srgbClr val="FFFFFF"/>
                </a:highlight>
                <a:uFill>
                  <a:noFill/>
                </a:uFill>
                <a:hlinkClick r:id="rId3">
                  <a:extLst>
                    <a:ext uri="{A12FA001-AC4F-418D-AE19-62706E023703}">
                      <ahyp:hlinkClr xmlns:ahyp="http://schemas.microsoft.com/office/drawing/2018/hyperlinkcolor" val="tx"/>
                    </a:ext>
                  </a:extLst>
                </a:hlinkClick>
              </a:rPr>
              <a:t>Ocean School - École de l‘Océan</a:t>
            </a:r>
            <a:r>
              <a:rPr lang="en" dirty="0">
                <a:solidFill>
                  <a:schemeClr val="dk1"/>
                </a:solidFill>
              </a:rPr>
              <a:t> “Sharks are awesome”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− 3:56</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4"/>
              </a:rPr>
              <a:t>https://www.youtube.com/watch?v=7jst8QbhzlM</a:t>
            </a:r>
            <a:endParaRPr dirty="0">
              <a:solidFill>
                <a:schemeClr val="dk1"/>
              </a:solidFill>
            </a:endParaRPr>
          </a:p>
        </p:txBody>
      </p:sp>
      <p:sp>
        <p:nvSpPr>
          <p:cNvPr id="78" name="Google Shape;78;g35e17e242c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17e242c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Newsweek “</a:t>
            </a:r>
            <a:r>
              <a:rPr lang="en" dirty="0"/>
              <a:t>5 Shark Myths Debunked</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− 2:15</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https://www.youtube.com/watch?v=9qvHgMqyQzc</a:t>
            </a:r>
            <a:endParaRPr dirty="0">
              <a:solidFill>
                <a:schemeClr val="dk1"/>
              </a:solidFill>
            </a:endParaRPr>
          </a:p>
        </p:txBody>
      </p:sp>
      <p:sp>
        <p:nvSpPr>
          <p:cNvPr id="85" name="Google Shape;85;g35e17e242c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e17e242c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CSULB Shark Lab: </a:t>
            </a:r>
            <a:r>
              <a:rPr lang="en" u="sng" dirty="0">
                <a:solidFill>
                  <a:schemeClr val="hlink"/>
                </a:solidFill>
                <a:hlinkClick r:id="rId3"/>
              </a:rPr>
              <a:t>https://www.csulb.edu/shark-lab</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CSULB Shark Lab “Shark Safety PSA”</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− 4:35</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4"/>
              </a:rPr>
              <a:t>https://www.youtube.com/watch?v=sbbNLMozDSo</a:t>
            </a:r>
            <a:endParaRPr dirty="0">
              <a:solidFill>
                <a:schemeClr val="dk1"/>
              </a:solidFill>
            </a:endParaRPr>
          </a:p>
        </p:txBody>
      </p:sp>
      <p:sp>
        <p:nvSpPr>
          <p:cNvPr id="92" name="Google Shape;92;g35e17e242c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e17e242c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CSULB Shark Lab “</a:t>
            </a:r>
            <a:r>
              <a:rPr lang="en" dirty="0">
                <a:solidFill>
                  <a:srgbClr val="0F0F0F"/>
                </a:solidFill>
                <a:highlight>
                  <a:srgbClr val="FFFFFF"/>
                </a:highlight>
              </a:rPr>
              <a:t>What to Do if You See a Shark: Beach Smart</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− 2:34</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https://www.youtube.com/watch?v=MyblrHgMGP0</a:t>
            </a:r>
            <a:endParaRPr dirty="0">
              <a:solidFill>
                <a:schemeClr val="dk1"/>
              </a:solidFill>
            </a:endParaRPr>
          </a:p>
        </p:txBody>
      </p:sp>
      <p:sp>
        <p:nvSpPr>
          <p:cNvPr id="100" name="Google Shape;100;g35e17e242c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e17e242c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CSULB Shark Lab News: </a:t>
            </a:r>
            <a:r>
              <a:rPr lang="en" u="sng" dirty="0">
                <a:solidFill>
                  <a:schemeClr val="hlink"/>
                </a:solidFill>
                <a:hlinkClick r:id="rId3"/>
              </a:rPr>
              <a:t>https://www.csulb.edu/news/article/dr-chris-lowe-adds-new-arsenal-his-study-of-sharks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FOX 11 Los Angeles “</a:t>
            </a:r>
            <a:r>
              <a:rPr lang="en" dirty="0">
                <a:solidFill>
                  <a:srgbClr val="0F0F0F"/>
                </a:solidFill>
                <a:highlight>
                  <a:srgbClr val="FFFFFF"/>
                </a:highlight>
              </a:rPr>
              <a:t>Drones helping researchers find sharks off shore</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− 3:22</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4"/>
              </a:rPr>
              <a:t>https://www.youtube.com/watch?v=2tJ3PXNkvQU</a:t>
            </a:r>
            <a:endParaRPr dirty="0">
              <a:solidFill>
                <a:schemeClr val="dk1"/>
              </a:solidFill>
            </a:endParaRPr>
          </a:p>
        </p:txBody>
      </p:sp>
      <p:sp>
        <p:nvSpPr>
          <p:cNvPr id="107" name="Google Shape;107;g35e17e242c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4ede7a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Better view of sharks underwater than other methods (for example from a boat), fast communication to swimmers if a shark is nearby, real-time monitoring,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Initial startup cost, crashes, noise and motion could disturb wildlife, privacy and security concerns, limitations due to weather, limited battery life and flight time, etc.</a:t>
            </a:r>
            <a:endParaRPr>
              <a:solidFill>
                <a:schemeClr val="dk1"/>
              </a:solidFill>
            </a:endParaRPr>
          </a:p>
        </p:txBody>
      </p:sp>
      <p:sp>
        <p:nvSpPr>
          <p:cNvPr id="115" name="Google Shape;115;g35e4ede7ac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e17e242c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124" name="Google Shape;124;g35e17e242c3_0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7jst8QbhzlM?feature=oembed" TargetMode="External"/><Relationship Id="rId5" Type="http://schemas.openxmlformats.org/officeDocument/2006/relationships/image" Target="../media/image7.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9qvHgMqyQzc?feature=oembed" TargetMode="External"/><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ideo" Target="https://www.youtube.com/embed/sbbNLMozDSo?feature=oembed" TargetMode="External"/><Relationship Id="rId5" Type="http://schemas.openxmlformats.org/officeDocument/2006/relationships/image" Target="../media/image9.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ideo" Target="https://www.youtube.com/embed/MyblrHgMGP0?feature=oembed" TargetMode="External"/><Relationship Id="rId5" Type="http://schemas.openxmlformats.org/officeDocument/2006/relationships/image" Target="../media/image10.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ideo" Target="https://www.youtube.com/embed/2tJ3PXNkvQU?feature=oembed" TargetMode="External"/><Relationship Id="rId5" Type="http://schemas.openxmlformats.org/officeDocument/2006/relationships/image" Target="../media/image11.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p:nvPr/>
        </p:nvSpPr>
        <p:spPr>
          <a:xfrm>
            <a:off x="6287325" y="221650"/>
            <a:ext cx="2711400" cy="2804400"/>
          </a:xfrm>
          <a:prstGeom prst="snip2DiagRect">
            <a:avLst>
              <a:gd name="adj1" fmla="val 0"/>
              <a:gd name="adj2" fmla="val 16667"/>
            </a:avLst>
          </a:prstGeom>
          <a:solidFill>
            <a:srgbClr val="00000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6"/>
          <p:cNvSpPr txBox="1"/>
          <p:nvPr/>
        </p:nvSpPr>
        <p:spPr>
          <a:xfrm>
            <a:off x="6343425" y="213100"/>
            <a:ext cx="2599200" cy="28044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None/>
            </a:pPr>
            <a:r>
              <a:rPr lang="en" sz="4200">
                <a:solidFill>
                  <a:srgbClr val="99CC67"/>
                </a:solidFill>
                <a:latin typeface="Bebas Neue"/>
                <a:ea typeface="Bebas Neue"/>
                <a:cs typeface="Bebas Neue"/>
                <a:sym typeface="Bebas Neue"/>
              </a:rPr>
              <a:t>Sharks &amp; Humans: </a:t>
            </a:r>
            <a:r>
              <a:rPr lang="en" sz="4200">
                <a:solidFill>
                  <a:srgbClr val="FFFFFF"/>
                </a:solidFill>
                <a:latin typeface="Bebas Neue"/>
                <a:ea typeface="Bebas Neue"/>
                <a:cs typeface="Bebas Neue"/>
                <a:sym typeface="Bebas Neue"/>
              </a:rPr>
              <a:t>Let’s cohabitate!</a:t>
            </a:r>
            <a:endParaRPr sz="4200">
              <a:solidFill>
                <a:srgbClr val="FFFFFF"/>
              </a:solidFill>
              <a:latin typeface="Bebas Neue"/>
              <a:ea typeface="Bebas Neue"/>
              <a:cs typeface="Bebas Neue"/>
              <a:sym typeface="Bebas Neue"/>
            </a:endParaRPr>
          </a:p>
        </p:txBody>
      </p:sp>
      <p:pic>
        <p:nvPicPr>
          <p:cNvPr id="65" name="Google Shape;65;p16"/>
          <p:cNvPicPr preferRelativeResize="0"/>
          <p:nvPr/>
        </p:nvPicPr>
        <p:blipFill>
          <a:blip r:embed="rId4">
            <a:alphaModFix/>
          </a:blip>
          <a:stretch>
            <a:fillRect/>
          </a:stretch>
        </p:blipFill>
        <p:spPr>
          <a:xfrm>
            <a:off x="6702863" y="2257049"/>
            <a:ext cx="1880325" cy="585500"/>
          </a:xfrm>
          <a:prstGeom prst="rect">
            <a:avLst/>
          </a:prstGeom>
          <a:noFill/>
          <a:ln>
            <a:noFill/>
          </a:ln>
        </p:spPr>
      </p:pic>
      <p:pic>
        <p:nvPicPr>
          <p:cNvPr id="66" name="Google Shape;66;p16"/>
          <p:cNvPicPr preferRelativeResize="0"/>
          <p:nvPr/>
        </p:nvPicPr>
        <p:blipFill>
          <a:blip r:embed="rId5">
            <a:alphaModFix/>
          </a:blip>
          <a:stretch>
            <a:fillRect/>
          </a:stretch>
        </p:blipFill>
        <p:spPr>
          <a:xfrm>
            <a:off x="59800" y="2078100"/>
            <a:ext cx="1652424" cy="1652424"/>
          </a:xfrm>
          <a:prstGeom prst="rect">
            <a:avLst/>
          </a:prstGeom>
          <a:noFill/>
          <a:ln>
            <a:noFill/>
          </a:ln>
        </p:spPr>
      </p:pic>
      <p:sp>
        <p:nvSpPr>
          <p:cNvPr id="67" name="Google Shape;67;p16"/>
          <p:cNvSpPr/>
          <p:nvPr/>
        </p:nvSpPr>
        <p:spPr>
          <a:xfrm>
            <a:off x="826500" y="3790350"/>
            <a:ext cx="7491000" cy="12933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6"/>
          <p:cNvSpPr txBox="1">
            <a:spLocks noGrp="1"/>
          </p:cNvSpPr>
          <p:nvPr>
            <p:ph type="body" idx="1"/>
          </p:nvPr>
        </p:nvSpPr>
        <p:spPr>
          <a:xfrm>
            <a:off x="826500" y="3812700"/>
            <a:ext cx="7491000" cy="12486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rgbClr val="000000"/>
                </a:solidFill>
                <a:latin typeface="Arial"/>
                <a:ea typeface="Arial"/>
                <a:cs typeface="Arial"/>
                <a:sym typeface="Arial"/>
              </a:rPr>
              <a:t>Have you ever watched any Shark Week television programming?</a:t>
            </a:r>
            <a:endParaRPr sz="38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Case Study</a:t>
            </a:r>
            <a:endParaRPr/>
          </a:p>
        </p:txBody>
      </p:sp>
      <p:sp>
        <p:nvSpPr>
          <p:cNvPr id="135" name="Google Shape;135;p25"/>
          <p:cNvSpPr txBox="1">
            <a:spLocks noGrp="1"/>
          </p:cNvSpPr>
          <p:nvPr>
            <p:ph type="body" idx="1"/>
          </p:nvPr>
        </p:nvSpPr>
        <p:spPr>
          <a:xfrm>
            <a:off x="311700" y="980725"/>
            <a:ext cx="4809300" cy="20247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Over the Fourth of July weekend in 2025, Long Island, NY used drones to patrol state park beaches to help lifeguards identify potential dangers to swimmers.</a:t>
            </a:r>
            <a:endParaRPr sz="2400">
              <a:solidFill>
                <a:schemeClr val="dk1"/>
              </a:solidFill>
              <a:latin typeface="Arial"/>
              <a:ea typeface="Arial"/>
              <a:cs typeface="Arial"/>
              <a:sym typeface="Arial"/>
            </a:endParaRPr>
          </a:p>
        </p:txBody>
      </p:sp>
      <p:pic>
        <p:nvPicPr>
          <p:cNvPr id="136" name="Google Shape;136;p25"/>
          <p:cNvPicPr preferRelativeResize="0"/>
          <p:nvPr/>
        </p:nvPicPr>
        <p:blipFill>
          <a:blip r:embed="rId3">
            <a:alphaModFix/>
          </a:blip>
          <a:stretch>
            <a:fillRect/>
          </a:stretch>
        </p:blipFill>
        <p:spPr>
          <a:xfrm>
            <a:off x="7002726" y="230250"/>
            <a:ext cx="1912374" cy="595500"/>
          </a:xfrm>
          <a:prstGeom prst="rect">
            <a:avLst/>
          </a:prstGeom>
          <a:noFill/>
          <a:ln>
            <a:noFill/>
          </a:ln>
        </p:spPr>
      </p:pic>
      <p:sp>
        <p:nvSpPr>
          <p:cNvPr id="137" name="Google Shape;137;p25"/>
          <p:cNvSpPr txBox="1">
            <a:spLocks noGrp="1"/>
          </p:cNvSpPr>
          <p:nvPr>
            <p:ph type="body" idx="1"/>
          </p:nvPr>
        </p:nvSpPr>
        <p:spPr>
          <a:xfrm>
            <a:off x="311700" y="3005425"/>
            <a:ext cx="8562300" cy="1876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“In total, 28 drones will be deployed across state beaches, primarily focused on shark detection. The move comes after a woman was bitten last week at Jones Beach, likely by a juvenile sand tiger shark. In response, both state and county agencies have increased their use of aerial surveillance.”</a:t>
            </a:r>
            <a:endParaRPr sz="2400">
              <a:solidFill>
                <a:schemeClr val="dk1"/>
              </a:solidFill>
              <a:latin typeface="Arial"/>
              <a:ea typeface="Arial"/>
              <a:cs typeface="Arial"/>
              <a:sym typeface="Arial"/>
            </a:endParaRPr>
          </a:p>
        </p:txBody>
      </p:sp>
      <p:pic>
        <p:nvPicPr>
          <p:cNvPr id="138" name="Google Shape;138;p25"/>
          <p:cNvPicPr preferRelativeResize="0"/>
          <p:nvPr/>
        </p:nvPicPr>
        <p:blipFill>
          <a:blip r:embed="rId4">
            <a:alphaModFix/>
          </a:blip>
          <a:stretch>
            <a:fillRect/>
          </a:stretch>
        </p:blipFill>
        <p:spPr>
          <a:xfrm>
            <a:off x="5333175" y="1019209"/>
            <a:ext cx="3581924" cy="17927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Activity Scenario</a:t>
            </a:r>
            <a:endParaRPr/>
          </a:p>
        </p:txBody>
      </p:sp>
      <p:pic>
        <p:nvPicPr>
          <p:cNvPr id="144" name="Google Shape;144;p26"/>
          <p:cNvPicPr preferRelativeResize="0"/>
          <p:nvPr/>
        </p:nvPicPr>
        <p:blipFill>
          <a:blip r:embed="rId3">
            <a:alphaModFix/>
          </a:blip>
          <a:stretch>
            <a:fillRect/>
          </a:stretch>
        </p:blipFill>
        <p:spPr>
          <a:xfrm>
            <a:off x="7002726" y="230250"/>
            <a:ext cx="1912374" cy="595500"/>
          </a:xfrm>
          <a:prstGeom prst="rect">
            <a:avLst/>
          </a:prstGeom>
          <a:noFill/>
          <a:ln>
            <a:noFill/>
          </a:ln>
        </p:spPr>
      </p:pic>
      <p:sp>
        <p:nvSpPr>
          <p:cNvPr id="145" name="Google Shape;145;p26"/>
          <p:cNvSpPr txBox="1">
            <a:spLocks noGrp="1"/>
          </p:cNvSpPr>
          <p:nvPr>
            <p:ph type="body" idx="1"/>
          </p:nvPr>
        </p:nvSpPr>
        <p:spPr>
          <a:xfrm>
            <a:off x="311700" y="980725"/>
            <a:ext cx="8682000" cy="3691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dirty="0">
                <a:solidFill>
                  <a:schemeClr val="dk1"/>
                </a:solidFill>
                <a:latin typeface="Arial"/>
                <a:ea typeface="Arial"/>
                <a:cs typeface="Arial"/>
                <a:sym typeface="Arial"/>
              </a:rPr>
              <a:t>You are working at a beach to assist lifeguards in detecting sharks that are getting too close to shore. You are doing this with the use of Hopper and its camera to ensure the safety of beachgoers.</a:t>
            </a:r>
            <a:endParaRPr sz="2400" dirty="0">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r>
              <a:rPr lang="en" sz="2400" dirty="0">
                <a:solidFill>
                  <a:schemeClr val="dk1"/>
                </a:solidFill>
                <a:latin typeface="Arial"/>
                <a:ea typeface="Arial"/>
                <a:cs typeface="Arial"/>
                <a:sym typeface="Arial"/>
              </a:rPr>
              <a:t>You and a team will code Hopper to fly along the coastline of the beach with directions given from the lifeguards. Then, you will code Hopper to fly in the opposite direction so that Hopper can fly back and forth along the coastline.</a:t>
            </a:r>
            <a:endParaRPr sz="24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What is Shark Week?</a:t>
            </a:r>
            <a:endParaRPr/>
          </a:p>
        </p:txBody>
      </p:sp>
      <p:sp>
        <p:nvSpPr>
          <p:cNvPr id="74" name="Google Shape;74;p17"/>
          <p:cNvSpPr txBox="1">
            <a:spLocks noGrp="1"/>
          </p:cNvSpPr>
          <p:nvPr>
            <p:ph type="body" idx="1"/>
          </p:nvPr>
        </p:nvSpPr>
        <p:spPr>
          <a:xfrm>
            <a:off x="311700" y="904525"/>
            <a:ext cx="8704500" cy="4110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000" b="1" dirty="0">
                <a:solidFill>
                  <a:schemeClr val="dk1"/>
                </a:solidFill>
                <a:latin typeface="Arial"/>
                <a:ea typeface="Arial"/>
                <a:cs typeface="Arial"/>
                <a:sym typeface="Arial"/>
              </a:rPr>
              <a:t>Shark Week</a:t>
            </a:r>
            <a:r>
              <a:rPr lang="en" sz="2000" dirty="0">
                <a:solidFill>
                  <a:schemeClr val="dk1"/>
                </a:solidFill>
                <a:latin typeface="Arial"/>
                <a:ea typeface="Arial"/>
                <a:cs typeface="Arial"/>
                <a:sym typeface="Arial"/>
              </a:rPr>
              <a:t> is an annual week in July when the Discovery Channel airs television programming all about sharks. The first Shark Week was in 1988 which had a focus on shark conservation and dispelling myths about sharks.</a:t>
            </a:r>
            <a:endParaRPr sz="2000" dirty="0">
              <a:solidFill>
                <a:schemeClr val="dk1"/>
              </a:solidFill>
              <a:latin typeface="Arial"/>
              <a:ea typeface="Arial"/>
              <a:cs typeface="Arial"/>
              <a:sym typeface="Arial"/>
            </a:endParaRPr>
          </a:p>
          <a:p>
            <a:pPr marL="0" lvl="0" indent="0" algn="l" rtl="0">
              <a:lnSpc>
                <a:spcPct val="100000"/>
              </a:lnSpc>
              <a:spcBef>
                <a:spcPts val="1200"/>
              </a:spcBef>
              <a:spcAft>
                <a:spcPts val="0"/>
              </a:spcAft>
              <a:buNone/>
            </a:pPr>
            <a:r>
              <a:rPr lang="en" sz="2000" dirty="0">
                <a:solidFill>
                  <a:schemeClr val="dk1"/>
                </a:solidFill>
                <a:latin typeface="Arial"/>
                <a:ea typeface="Arial"/>
                <a:cs typeface="Arial"/>
                <a:sym typeface="Arial"/>
              </a:rPr>
              <a:t>Over the years, these TV shows became more sensationalized and many scientists refuted claims made in some of their programming.</a:t>
            </a:r>
            <a:endParaRPr sz="2000" dirty="0">
              <a:solidFill>
                <a:schemeClr val="dk1"/>
              </a:solidFill>
              <a:latin typeface="Arial"/>
              <a:ea typeface="Arial"/>
              <a:cs typeface="Arial"/>
              <a:sym typeface="Arial"/>
            </a:endParaRPr>
          </a:p>
          <a:p>
            <a:pPr marL="0" lvl="0" indent="0" algn="l" rtl="0">
              <a:lnSpc>
                <a:spcPct val="100000"/>
              </a:lnSpc>
              <a:spcBef>
                <a:spcPts val="1200"/>
              </a:spcBef>
              <a:spcAft>
                <a:spcPts val="0"/>
              </a:spcAft>
              <a:buNone/>
            </a:pPr>
            <a:r>
              <a:rPr lang="en" sz="2000" dirty="0">
                <a:solidFill>
                  <a:schemeClr val="dk1"/>
                </a:solidFill>
                <a:latin typeface="Arial"/>
                <a:ea typeface="Arial"/>
                <a:cs typeface="Arial"/>
                <a:sym typeface="Arial"/>
              </a:rPr>
              <a:t>According to the non-profit Shark Stewards,</a:t>
            </a:r>
            <a:endParaRPr sz="2000" dirty="0">
              <a:solidFill>
                <a:schemeClr val="dk1"/>
              </a:solidFill>
              <a:latin typeface="Arial"/>
              <a:ea typeface="Arial"/>
              <a:cs typeface="Arial"/>
              <a:sym typeface="Arial"/>
            </a:endParaRPr>
          </a:p>
          <a:p>
            <a:pPr marL="0" lvl="0" indent="0" algn="ctr" rtl="0">
              <a:lnSpc>
                <a:spcPct val="100000"/>
              </a:lnSpc>
              <a:spcBef>
                <a:spcPts val="1000"/>
              </a:spcBef>
              <a:spcAft>
                <a:spcPts val="1200"/>
              </a:spcAft>
              <a:buNone/>
            </a:pPr>
            <a:r>
              <a:rPr lang="en" sz="2000" dirty="0">
                <a:solidFill>
                  <a:schemeClr val="dk1"/>
                </a:solidFill>
                <a:latin typeface="Arial"/>
                <a:ea typeface="Arial"/>
                <a:cs typeface="Arial"/>
                <a:sym typeface="Arial"/>
              </a:rPr>
              <a:t>“It’s important to note that while Shark Week can play a positive role in raising awareness and generating interest in shark conservation, it can influence the attitudes and behavior of millions. The real and sustained conservation efforts will come from ongoing research, advocacy, and the commitment of individuals, organizations, and governments to protect sharks and the oceans they inhabit.”</a:t>
            </a:r>
            <a:endParaRPr sz="2000" dirty="0">
              <a:solidFill>
                <a:schemeClr val="dk1"/>
              </a:solidFill>
              <a:latin typeface="Arial"/>
              <a:ea typeface="Arial"/>
              <a:cs typeface="Arial"/>
              <a:sym typeface="Arial"/>
            </a:endParaRPr>
          </a:p>
        </p:txBody>
      </p:sp>
      <p:pic>
        <p:nvPicPr>
          <p:cNvPr id="75" name="Google Shape;75;p17"/>
          <p:cNvPicPr preferRelativeResize="0"/>
          <p:nvPr/>
        </p:nvPicPr>
        <p:blipFill>
          <a:blip r:embed="rId3">
            <a:alphaModFix/>
          </a:blip>
          <a:stretch>
            <a:fillRect/>
          </a:stretch>
        </p:blipFill>
        <p:spPr>
          <a:xfrm>
            <a:off x="7002726" y="230250"/>
            <a:ext cx="1912374" cy="59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Sharks!</a:t>
            </a:r>
            <a:endParaRPr/>
          </a:p>
        </p:txBody>
      </p:sp>
      <p:pic>
        <p:nvPicPr>
          <p:cNvPr id="81" name="Google Shape;81;p18"/>
          <p:cNvPicPr preferRelativeResize="0"/>
          <p:nvPr/>
        </p:nvPicPr>
        <p:blipFill>
          <a:blip r:embed="rId4">
            <a:alphaModFix/>
          </a:blip>
          <a:stretch>
            <a:fillRect/>
          </a:stretch>
        </p:blipFill>
        <p:spPr>
          <a:xfrm>
            <a:off x="7002726" y="230250"/>
            <a:ext cx="1912374" cy="595500"/>
          </a:xfrm>
          <a:prstGeom prst="rect">
            <a:avLst/>
          </a:prstGeom>
          <a:noFill/>
          <a:ln>
            <a:noFill/>
          </a:ln>
        </p:spPr>
      </p:pic>
      <p:pic>
        <p:nvPicPr>
          <p:cNvPr id="2" name="Online Media 1" title="Sharks are awesome #360video">
            <a:hlinkClick r:id="" action="ppaction://media"/>
            <a:extLst>
              <a:ext uri="{FF2B5EF4-FFF2-40B4-BE49-F238E27FC236}">
                <a16:creationId xmlns:a16="http://schemas.microsoft.com/office/drawing/2014/main" id="{BBB72226-3C6D-2B30-F01E-4EEB80A34C09}"/>
              </a:ext>
            </a:extLst>
          </p:cNvPr>
          <p:cNvPicPr>
            <a:picLocks noRot="1" noChangeAspect="1"/>
          </p:cNvPicPr>
          <p:nvPr>
            <a:videoFile r:link="rId1"/>
          </p:nvPr>
        </p:nvPicPr>
        <p:blipFill>
          <a:blip r:embed="rId5"/>
          <a:stretch>
            <a:fillRect/>
          </a:stretch>
        </p:blipFill>
        <p:spPr>
          <a:xfrm>
            <a:off x="994063" y="954959"/>
            <a:ext cx="7155873" cy="4043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Shark Myths</a:t>
            </a:r>
            <a:endParaRPr/>
          </a:p>
        </p:txBody>
      </p:sp>
      <p:pic>
        <p:nvPicPr>
          <p:cNvPr id="88" name="Google Shape;88;p19"/>
          <p:cNvPicPr preferRelativeResize="0"/>
          <p:nvPr/>
        </p:nvPicPr>
        <p:blipFill>
          <a:blip r:embed="rId4">
            <a:alphaModFix/>
          </a:blip>
          <a:stretch>
            <a:fillRect/>
          </a:stretch>
        </p:blipFill>
        <p:spPr>
          <a:xfrm>
            <a:off x="7002726" y="230250"/>
            <a:ext cx="1912374" cy="595500"/>
          </a:xfrm>
          <a:prstGeom prst="rect">
            <a:avLst/>
          </a:prstGeom>
          <a:noFill/>
          <a:ln>
            <a:noFill/>
          </a:ln>
        </p:spPr>
      </p:pic>
      <p:pic>
        <p:nvPicPr>
          <p:cNvPr id="2" name="Online Media 1" title="5 Shark Myths Debunked">
            <a:hlinkClick r:id="" action="ppaction://media"/>
            <a:extLst>
              <a:ext uri="{FF2B5EF4-FFF2-40B4-BE49-F238E27FC236}">
                <a16:creationId xmlns:a16="http://schemas.microsoft.com/office/drawing/2014/main" id="{9701F956-5594-2481-2BB0-00E35DB929C5}"/>
              </a:ext>
            </a:extLst>
          </p:cNvPr>
          <p:cNvPicPr>
            <a:picLocks noRot="1" noChangeAspect="1"/>
          </p:cNvPicPr>
          <p:nvPr>
            <a:videoFile r:link="rId1"/>
          </p:nvPr>
        </p:nvPicPr>
        <p:blipFill>
          <a:blip r:embed="rId5"/>
          <a:stretch>
            <a:fillRect/>
          </a:stretch>
        </p:blipFill>
        <p:spPr>
          <a:xfrm>
            <a:off x="909204" y="919355"/>
            <a:ext cx="7325591" cy="41389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Cohabitating with Sharks</a:t>
            </a:r>
            <a:endParaRPr/>
          </a:p>
        </p:txBody>
      </p:sp>
      <p:sp>
        <p:nvSpPr>
          <p:cNvPr id="95" name="Google Shape;95;p20"/>
          <p:cNvSpPr txBox="1">
            <a:spLocks noGrp="1"/>
          </p:cNvSpPr>
          <p:nvPr>
            <p:ph type="body" idx="1"/>
          </p:nvPr>
        </p:nvSpPr>
        <p:spPr>
          <a:xfrm>
            <a:off x="311700" y="980725"/>
            <a:ext cx="8775600" cy="1138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The </a:t>
            </a:r>
            <a:r>
              <a:rPr lang="en" sz="2400" b="1">
                <a:solidFill>
                  <a:schemeClr val="dk1"/>
                </a:solidFill>
                <a:latin typeface="Arial"/>
                <a:ea typeface="Arial"/>
                <a:cs typeface="Arial"/>
                <a:sym typeface="Arial"/>
              </a:rPr>
              <a:t>Shark Lab</a:t>
            </a:r>
            <a:r>
              <a:rPr lang="en" sz="2400">
                <a:solidFill>
                  <a:schemeClr val="dk1"/>
                </a:solidFill>
                <a:latin typeface="Arial"/>
                <a:ea typeface="Arial"/>
                <a:cs typeface="Arial"/>
                <a:sym typeface="Arial"/>
              </a:rPr>
              <a:t> is a research facility at the California State University, Long Beach. One of their missions is to educate the public on how to stay safe from sharks at the beach.</a:t>
            </a:r>
            <a:endParaRPr sz="2400">
              <a:solidFill>
                <a:schemeClr val="dk1"/>
              </a:solidFill>
              <a:latin typeface="Arial"/>
              <a:ea typeface="Arial"/>
              <a:cs typeface="Arial"/>
              <a:sym typeface="Arial"/>
            </a:endParaRPr>
          </a:p>
        </p:txBody>
      </p:sp>
      <p:pic>
        <p:nvPicPr>
          <p:cNvPr id="96" name="Google Shape;96;p20"/>
          <p:cNvPicPr preferRelativeResize="0"/>
          <p:nvPr/>
        </p:nvPicPr>
        <p:blipFill>
          <a:blip r:embed="rId4">
            <a:alphaModFix/>
          </a:blip>
          <a:stretch>
            <a:fillRect/>
          </a:stretch>
        </p:blipFill>
        <p:spPr>
          <a:xfrm>
            <a:off x="7002726" y="230250"/>
            <a:ext cx="1912374" cy="595500"/>
          </a:xfrm>
          <a:prstGeom prst="rect">
            <a:avLst/>
          </a:prstGeom>
          <a:noFill/>
          <a:ln>
            <a:noFill/>
          </a:ln>
        </p:spPr>
      </p:pic>
      <p:pic>
        <p:nvPicPr>
          <p:cNvPr id="2" name="Online Media 1" title="Shark Safety PSA">
            <a:hlinkClick r:id="" action="ppaction://media"/>
            <a:extLst>
              <a:ext uri="{FF2B5EF4-FFF2-40B4-BE49-F238E27FC236}">
                <a16:creationId xmlns:a16="http://schemas.microsoft.com/office/drawing/2014/main" id="{634CE20C-C783-5BF0-BED4-8332EA940E07}"/>
              </a:ext>
            </a:extLst>
          </p:cNvPr>
          <p:cNvPicPr>
            <a:picLocks noRot="1" noChangeAspect="1"/>
          </p:cNvPicPr>
          <p:nvPr>
            <a:videoFile r:link="rId1"/>
          </p:nvPr>
        </p:nvPicPr>
        <p:blipFill>
          <a:blip r:embed="rId5"/>
          <a:stretch>
            <a:fillRect/>
          </a:stretch>
        </p:blipFill>
        <p:spPr>
          <a:xfrm>
            <a:off x="1971208" y="2157025"/>
            <a:ext cx="5201583" cy="2938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Staying Safe at the Beach</a:t>
            </a:r>
            <a:endParaRPr/>
          </a:p>
        </p:txBody>
      </p:sp>
      <p:pic>
        <p:nvPicPr>
          <p:cNvPr id="103" name="Google Shape;103;p21"/>
          <p:cNvPicPr preferRelativeResize="0"/>
          <p:nvPr/>
        </p:nvPicPr>
        <p:blipFill>
          <a:blip r:embed="rId4">
            <a:alphaModFix/>
          </a:blip>
          <a:stretch>
            <a:fillRect/>
          </a:stretch>
        </p:blipFill>
        <p:spPr>
          <a:xfrm>
            <a:off x="7002726" y="230250"/>
            <a:ext cx="1912374" cy="595500"/>
          </a:xfrm>
          <a:prstGeom prst="rect">
            <a:avLst/>
          </a:prstGeom>
          <a:noFill/>
          <a:ln>
            <a:noFill/>
          </a:ln>
        </p:spPr>
      </p:pic>
      <p:pic>
        <p:nvPicPr>
          <p:cNvPr id="2" name="Online Media 1" title="What to Do if You See a Shark: Beach Smart">
            <a:hlinkClick r:id="" action="ppaction://media"/>
            <a:extLst>
              <a:ext uri="{FF2B5EF4-FFF2-40B4-BE49-F238E27FC236}">
                <a16:creationId xmlns:a16="http://schemas.microsoft.com/office/drawing/2014/main" id="{2B0C7466-7B8F-5EA9-2C6E-0760EC5F8BD2}"/>
              </a:ext>
            </a:extLst>
          </p:cNvPr>
          <p:cNvPicPr>
            <a:picLocks noRot="1" noChangeAspect="1"/>
          </p:cNvPicPr>
          <p:nvPr>
            <a:videoFile r:link="rId1"/>
          </p:nvPr>
        </p:nvPicPr>
        <p:blipFill>
          <a:blip r:embed="rId5"/>
          <a:stretch>
            <a:fillRect/>
          </a:stretch>
        </p:blipFill>
        <p:spPr>
          <a:xfrm>
            <a:off x="938645" y="923509"/>
            <a:ext cx="7266709" cy="4105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Clr>
                <a:srgbClr val="99CC67"/>
              </a:buClr>
              <a:buSzPct val="100000"/>
              <a:buFont typeface="Bebas Neue"/>
              <a:buNone/>
            </a:pPr>
            <a:r>
              <a:rPr lang="en"/>
              <a:t>Monitoring Sharks with Drones</a:t>
            </a:r>
            <a:endParaRPr/>
          </a:p>
        </p:txBody>
      </p:sp>
      <p:sp>
        <p:nvSpPr>
          <p:cNvPr id="110" name="Google Shape;110;p22"/>
          <p:cNvSpPr txBox="1">
            <a:spLocks noGrp="1"/>
          </p:cNvSpPr>
          <p:nvPr>
            <p:ph type="body" idx="1"/>
          </p:nvPr>
        </p:nvSpPr>
        <p:spPr>
          <a:xfrm>
            <a:off x="311700" y="980725"/>
            <a:ext cx="8775600" cy="850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400">
                <a:solidFill>
                  <a:schemeClr val="dk1"/>
                </a:solidFill>
                <a:latin typeface="Arial"/>
                <a:ea typeface="Arial"/>
                <a:cs typeface="Arial"/>
                <a:sym typeface="Arial"/>
              </a:rPr>
              <a:t>The Shark Lab at CSU Long Beach uses drones to monitor and collect data on sharks in Southern California.</a:t>
            </a:r>
            <a:endParaRPr sz="2400">
              <a:solidFill>
                <a:schemeClr val="dk1"/>
              </a:solidFill>
              <a:latin typeface="Arial"/>
              <a:ea typeface="Arial"/>
              <a:cs typeface="Arial"/>
              <a:sym typeface="Arial"/>
            </a:endParaRPr>
          </a:p>
        </p:txBody>
      </p:sp>
      <p:pic>
        <p:nvPicPr>
          <p:cNvPr id="111" name="Google Shape;111;p22"/>
          <p:cNvPicPr preferRelativeResize="0"/>
          <p:nvPr/>
        </p:nvPicPr>
        <p:blipFill>
          <a:blip r:embed="rId4">
            <a:alphaModFix/>
          </a:blip>
          <a:stretch>
            <a:fillRect/>
          </a:stretch>
        </p:blipFill>
        <p:spPr>
          <a:xfrm>
            <a:off x="7002726" y="230250"/>
            <a:ext cx="1912374" cy="595500"/>
          </a:xfrm>
          <a:prstGeom prst="rect">
            <a:avLst/>
          </a:prstGeom>
          <a:noFill/>
          <a:ln>
            <a:noFill/>
          </a:ln>
        </p:spPr>
      </p:pic>
      <p:pic>
        <p:nvPicPr>
          <p:cNvPr id="2" name="Online Media 1" title="Drones helping researchers find sharks off shore">
            <a:hlinkClick r:id="" action="ppaction://media"/>
            <a:extLst>
              <a:ext uri="{FF2B5EF4-FFF2-40B4-BE49-F238E27FC236}">
                <a16:creationId xmlns:a16="http://schemas.microsoft.com/office/drawing/2014/main" id="{FED5EFCD-EDA9-64DE-9383-E9C43CFD7925}"/>
              </a:ext>
            </a:extLst>
          </p:cNvPr>
          <p:cNvPicPr>
            <a:picLocks noRot="1" noChangeAspect="1"/>
          </p:cNvPicPr>
          <p:nvPr>
            <a:videoFile r:link="rId1"/>
          </p:nvPr>
        </p:nvPicPr>
        <p:blipFill>
          <a:blip r:embed="rId5"/>
          <a:stretch>
            <a:fillRect/>
          </a:stretch>
        </p:blipFill>
        <p:spPr>
          <a:xfrm>
            <a:off x="1657350" y="1767098"/>
            <a:ext cx="5829300" cy="3293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Clr>
                <a:srgbClr val="99CC67"/>
              </a:buClr>
              <a:buSzPts val="4500"/>
              <a:buFont typeface="Bebas Neue"/>
              <a:buNone/>
            </a:pPr>
            <a:r>
              <a:rPr lang="en" sz="4050">
                <a:solidFill>
                  <a:srgbClr val="99CC67"/>
                </a:solidFill>
              </a:rPr>
              <a:t>Group Discussion Questions on Drones</a:t>
            </a:r>
            <a:endParaRPr sz="4050">
              <a:solidFill>
                <a:srgbClr val="99CC67"/>
              </a:solidFill>
            </a:endParaRPr>
          </a:p>
        </p:txBody>
      </p:sp>
      <p:sp>
        <p:nvSpPr>
          <p:cNvPr id="118" name="Google Shape;118;p23"/>
          <p:cNvSpPr txBox="1">
            <a:spLocks noGrp="1"/>
          </p:cNvSpPr>
          <p:nvPr>
            <p:ph type="body" idx="1"/>
          </p:nvPr>
        </p:nvSpPr>
        <p:spPr>
          <a:xfrm>
            <a:off x="2037225" y="1216825"/>
            <a:ext cx="6939300" cy="35727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a:latin typeface="Arial"/>
                <a:ea typeface="Arial"/>
                <a:cs typeface="Arial"/>
                <a:sym typeface="Arial"/>
              </a:rPr>
              <a:t>Drones (UAVs) with cameras are starting to be used to actively monitor shark activity to ensure beachgoer safety.</a:t>
            </a:r>
            <a:endParaRPr sz="2400">
              <a:latin typeface="Arial"/>
              <a:ea typeface="Arial"/>
              <a:cs typeface="Arial"/>
              <a:sym typeface="Arial"/>
            </a:endParaRPr>
          </a:p>
          <a:p>
            <a:pPr marL="457200" lvl="0" indent="-381000" algn="l" rtl="0">
              <a:lnSpc>
                <a:spcPct val="100000"/>
              </a:lnSpc>
              <a:spcBef>
                <a:spcPts val="1000"/>
              </a:spcBef>
              <a:spcAft>
                <a:spcPts val="0"/>
              </a:spcAft>
              <a:buClr>
                <a:schemeClr val="dk1"/>
              </a:buClr>
              <a:buSzPts val="2400"/>
              <a:buFont typeface="Arial"/>
              <a:buAutoNum type="arabicPeriod"/>
            </a:pPr>
            <a:r>
              <a:rPr lang="en" sz="2400">
                <a:latin typeface="Arial"/>
                <a:ea typeface="Arial"/>
                <a:cs typeface="Arial"/>
                <a:sym typeface="Arial"/>
              </a:rPr>
              <a:t>What could be some </a:t>
            </a:r>
            <a:r>
              <a:rPr lang="en" sz="2400" b="1" i="1">
                <a:latin typeface="Arial"/>
                <a:ea typeface="Arial"/>
                <a:cs typeface="Arial"/>
                <a:sym typeface="Arial"/>
              </a:rPr>
              <a:t>advantages</a:t>
            </a:r>
            <a:r>
              <a:rPr lang="en" sz="2400">
                <a:latin typeface="Arial"/>
                <a:ea typeface="Arial"/>
                <a:cs typeface="Arial"/>
                <a:sym typeface="Arial"/>
              </a:rPr>
              <a:t> of using drones to monitor sharks for beachgoer safety?</a:t>
            </a:r>
            <a:endParaRPr sz="2400">
              <a:latin typeface="Arial"/>
              <a:ea typeface="Arial"/>
              <a:cs typeface="Arial"/>
              <a:sym typeface="Arial"/>
            </a:endParaRPr>
          </a:p>
          <a:p>
            <a:pPr marL="457200" lvl="0" indent="-381000" algn="l" rtl="0">
              <a:lnSpc>
                <a:spcPct val="100000"/>
              </a:lnSpc>
              <a:spcBef>
                <a:spcPts val="1000"/>
              </a:spcBef>
              <a:spcAft>
                <a:spcPts val="0"/>
              </a:spcAft>
              <a:buClr>
                <a:schemeClr val="dk1"/>
              </a:buClr>
              <a:buSzPts val="2400"/>
              <a:buFont typeface="Arial"/>
              <a:buAutoNum type="arabicPeriod"/>
            </a:pPr>
            <a:r>
              <a:rPr lang="en" sz="2400">
                <a:latin typeface="Arial"/>
                <a:ea typeface="Arial"/>
                <a:cs typeface="Arial"/>
                <a:sym typeface="Arial"/>
              </a:rPr>
              <a:t>What could be some </a:t>
            </a:r>
            <a:r>
              <a:rPr lang="en" sz="2400" b="1" i="1">
                <a:latin typeface="Arial"/>
                <a:ea typeface="Arial"/>
                <a:cs typeface="Arial"/>
                <a:sym typeface="Arial"/>
              </a:rPr>
              <a:t>disadvantages</a:t>
            </a:r>
            <a:r>
              <a:rPr lang="en" sz="2400">
                <a:latin typeface="Arial"/>
                <a:ea typeface="Arial"/>
                <a:cs typeface="Arial"/>
                <a:sym typeface="Arial"/>
              </a:rPr>
              <a:t> of using drones to monitor sharks for beachgoer safety?</a:t>
            </a:r>
            <a:endParaRPr sz="2400">
              <a:latin typeface="Arial"/>
              <a:ea typeface="Arial"/>
              <a:cs typeface="Arial"/>
              <a:sym typeface="Arial"/>
            </a:endParaRPr>
          </a:p>
        </p:txBody>
      </p:sp>
      <p:sp>
        <p:nvSpPr>
          <p:cNvPr id="119" name="Google Shape;119;p23"/>
          <p:cNvSpPr/>
          <p:nvPr/>
        </p:nvSpPr>
        <p:spPr>
          <a:xfrm>
            <a:off x="-12" y="0"/>
            <a:ext cx="1493100" cy="51435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0" name="Google Shape;120;p23"/>
          <p:cNvPicPr preferRelativeResize="0"/>
          <p:nvPr/>
        </p:nvPicPr>
        <p:blipFill>
          <a:blip r:embed="rId3">
            <a:alphaModFix/>
          </a:blip>
          <a:stretch>
            <a:fillRect/>
          </a:stretch>
        </p:blipFill>
        <p:spPr>
          <a:xfrm>
            <a:off x="107863" y="4524750"/>
            <a:ext cx="1277375" cy="397775"/>
          </a:xfrm>
          <a:prstGeom prst="rect">
            <a:avLst/>
          </a:prstGeom>
          <a:noFill/>
          <a:ln>
            <a:noFill/>
          </a:ln>
        </p:spPr>
      </p:pic>
      <p:sp>
        <p:nvSpPr>
          <p:cNvPr id="121" name="Google Shape;121;p23"/>
          <p:cNvSpPr/>
          <p:nvPr/>
        </p:nvSpPr>
        <p:spPr>
          <a:xfrm>
            <a:off x="818050" y="222700"/>
            <a:ext cx="8364000" cy="1188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100000">
              <a:srgbClr val="073763"/>
            </a:gs>
          </a:gsLst>
          <a:lin ang="5400012" scaled="0"/>
        </a:gradFill>
        <a:effectLst/>
      </p:bgPr>
    </p:bg>
    <p:spTree>
      <p:nvGrpSpPr>
        <p:cNvPr id="1" name="Shape 125"/>
        <p:cNvGrpSpPr/>
        <p:nvPr/>
      </p:nvGrpSpPr>
      <p:grpSpPr>
        <a:xfrm>
          <a:off x="0" y="0"/>
          <a:ext cx="0" cy="0"/>
          <a:chOff x="0" y="0"/>
          <a:chExt cx="0" cy="0"/>
        </a:xfrm>
      </p:grpSpPr>
      <p:sp>
        <p:nvSpPr>
          <p:cNvPr id="126" name="Google Shape;126;p24"/>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127" name="Google Shape;127;p24"/>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128" name="Google Shape;128;p24"/>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9" name="Google Shape;129;p24"/>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757</Words>
  <Application>Microsoft Office PowerPoint</Application>
  <PresentationFormat>On-screen Show (16:9)</PresentationFormat>
  <Paragraphs>48</Paragraphs>
  <Slides>11</Slides>
  <Notes>11</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Bebas Neue</vt:lpstr>
      <vt:lpstr>Oswald ExtraLight</vt:lpstr>
      <vt:lpstr>Simple Dark</vt:lpstr>
      <vt:lpstr>PowerPoint Presentation</vt:lpstr>
      <vt:lpstr>What is Shark Week?</vt:lpstr>
      <vt:lpstr>Sharks!</vt:lpstr>
      <vt:lpstr>Shark Myths</vt:lpstr>
      <vt:lpstr>Cohabitating with Sharks</vt:lpstr>
      <vt:lpstr>Staying Safe at the Beach</vt:lpstr>
      <vt:lpstr>Monitoring Sharks with Drones</vt:lpstr>
      <vt:lpstr>Group Discussion Questions on Drones</vt:lpstr>
      <vt:lpstr>PowerPoint Presentation</vt:lpstr>
      <vt:lpstr>Case Study</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3</cp:revision>
  <dcterms:modified xsi:type="dcterms:W3CDTF">2025-07-17T14:45:23Z</dcterms:modified>
</cp:coreProperties>
</file>